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314" r:id="rId4"/>
    <p:sldId id="257" r:id="rId5"/>
    <p:sldId id="315" r:id="rId6"/>
    <p:sldId id="311" r:id="rId7"/>
    <p:sldId id="316" r:id="rId8"/>
    <p:sldId id="317" r:id="rId9"/>
    <p:sldId id="301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8"/>
    <a:srgbClr val="A0B4C8"/>
    <a:srgbClr val="3DA1C5"/>
    <a:srgbClr val="E95A43"/>
    <a:srgbClr val="DAE2EA"/>
    <a:srgbClr val="DEE4EE"/>
    <a:srgbClr val="B8C7D6"/>
    <a:srgbClr val="CCD7E2"/>
    <a:srgbClr val="BA2D16"/>
    <a:srgbClr val="DC3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6" autoAdjust="0"/>
  </p:normalViewPr>
  <p:slideViewPr>
    <p:cSldViewPr>
      <p:cViewPr varScale="1">
        <p:scale>
          <a:sx n="121" d="100"/>
          <a:sy n="121" d="100"/>
        </p:scale>
        <p:origin x="102" y="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1D75-F7EC-4736-87EF-3929E1A4297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33F3C-0A22-4F86-B951-44281F89C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0C7B-7439-4C5E-A4DB-24BE99637E2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0186-44E9-4F5C-AF12-098F9E1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500066"/>
            <a:ext cx="9144000" cy="4500576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45" tIns="54173" rIns="108345" bIns="54173" anchor="ctr"/>
          <a:lstStyle/>
          <a:p>
            <a:pPr algn="ctr" defTabSz="13897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42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5000642"/>
            <a:ext cx="9144032" cy="142858"/>
          </a:xfrm>
          <a:prstGeom prst="rect">
            <a:avLst/>
          </a:prstGeom>
          <a:solidFill>
            <a:srgbClr val="E95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45" tIns="54173" rIns="108345" bIns="54173" anchor="ctr"/>
          <a:lstStyle/>
          <a:p>
            <a:pPr algn="ctr" defTabSz="13897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42"/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37" y="178175"/>
            <a:ext cx="1143008" cy="3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9512" y="1593674"/>
            <a:ext cx="716755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3500" dirty="0">
                <a:solidFill>
                  <a:srgbClr val="F2F4F8"/>
                </a:solidFill>
              </a:rPr>
              <a:t>«Прозрачность ведения бизнеса – необходимое условие цифровой трансформации»</a:t>
            </a:r>
            <a:endParaRPr lang="en-US" sz="3500" dirty="0" smtClean="0">
              <a:solidFill>
                <a:srgbClr val="F2F4F8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6876256" y="1016427"/>
            <a:ext cx="2019156" cy="2019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DE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1" name="Shape 56"/>
          <p:cNvSpPr txBox="1"/>
          <p:nvPr/>
        </p:nvSpPr>
        <p:spPr>
          <a:xfrm>
            <a:off x="6876256" y="1514353"/>
            <a:ext cx="18459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Roboto"/>
              </a:rPr>
              <a:t>2019</a:t>
            </a:r>
            <a:endParaRPr sz="4800" b="1" dirty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Roboto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35696" y="4045164"/>
            <a:ext cx="7167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ru-RU" sz="2400" dirty="0" smtClean="0">
                <a:solidFill>
                  <a:schemeClr val="lt1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Антон Семенников</a:t>
            </a:r>
            <a:endParaRPr lang="en-US" sz="2400" dirty="0" smtClean="0">
              <a:solidFill>
                <a:schemeClr val="lt1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7"/>
          <p:cNvSpPr txBox="1">
            <a:spLocks noChangeArrowheads="1"/>
          </p:cNvSpPr>
          <p:nvPr/>
        </p:nvSpPr>
        <p:spPr bwMode="auto">
          <a:xfrm>
            <a:off x="928688" y="4286250"/>
            <a:ext cx="74691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30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08063" y="3003798"/>
            <a:ext cx="651668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3500" dirty="0">
                <a:solidFill>
                  <a:schemeClr val="bg1"/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9502"/>
            <a:ext cx="1699096" cy="45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738647" y="195486"/>
            <a:ext cx="8247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Дисклеймер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53766" y="1203598"/>
            <a:ext cx="7416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2F4F8"/>
                </a:solidFill>
              </a:rPr>
              <a:t>Все </a:t>
            </a:r>
            <a:r>
              <a:rPr lang="ru-RU" sz="2800" dirty="0">
                <a:solidFill>
                  <a:srgbClr val="F2F4F8"/>
                </a:solidFill>
              </a:rPr>
              <a:t>персонажи и описываемые события являются вымышленными.</a:t>
            </a:r>
          </a:p>
          <a:p>
            <a:r>
              <a:rPr lang="ru-RU" sz="2800" dirty="0">
                <a:solidFill>
                  <a:srgbClr val="F2F4F8"/>
                </a:solidFill>
              </a:rPr>
              <a:t>Любое совпадение с реальными людьми или событиями, является случайностью.</a:t>
            </a:r>
          </a:p>
          <a:p>
            <a:endParaRPr lang="ru-RU" dirty="0">
              <a:solidFill>
                <a:srgbClr val="F2F4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222"/>
            <a:ext cx="8424936" cy="3967792"/>
          </a:xfrm>
          <a:prstGeom prst="rect">
            <a:avLst/>
          </a:prstGeom>
        </p:spPr>
      </p:pic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323528" y="149225"/>
            <a:ext cx="8247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strike="sngStrike" dirty="0" err="1" smtClean="0">
                <a:latin typeface="Arial" pitchFamily="34" charset="0"/>
                <a:cs typeface="Arial" pitchFamily="34" charset="0"/>
              </a:rPr>
              <a:t>Маркетплейс</a:t>
            </a:r>
            <a:r>
              <a:rPr lang="ru-RU" sz="2400" strike="sngStrike" dirty="0" smtClean="0">
                <a:latin typeface="Arial" pitchFamily="34" charset="0"/>
                <a:cs typeface="Arial" pitchFamily="34" charset="0"/>
              </a:rPr>
              <a:t>/ Экосистема предпринимателя/ Цифровая трансформация/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версия 2.0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40052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5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 bwMode="auto">
          <a:xfrm flipV="1">
            <a:off x="428625" y="692150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323528" y="149225"/>
            <a:ext cx="82470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Цели цифровизации транслируемые в рынок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75" y="899641"/>
            <a:ext cx="5288797" cy="2896245"/>
          </a:xfrm>
          <a:prstGeom prst="rect">
            <a:avLst/>
          </a:prstGeom>
        </p:spPr>
      </p:pic>
      <p:pic>
        <p:nvPicPr>
          <p:cNvPr id="4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83" y="274764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43" y="254327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31" y="2189691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15" y="232928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2" y="2077391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93" y="2082154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98" y="2119326"/>
            <a:ext cx="504626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94" y="2516987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2" y="242583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10" y="199052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9" y="2308162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6" y="2799631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85" y="2442113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43" y="2063728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7" y="2620454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39" y="2237568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70" y="2455653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88" y="276718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0" y="2959791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52" y="2443028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6" y="324245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00" y="282384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0" y="2600398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50" y="2708242"/>
            <a:ext cx="504626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2" y="3067534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32" y="330847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90" y="221386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3" y="262328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33" y="2913890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15" y="3221977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40" y="2352055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48" y="2870643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98" y="3296477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7" y="2743980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17" y="305507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08" y="169041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48" y="1466968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0" y="217504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91" y="148985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6" y="1737213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5" y="3391756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75" y="1610550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21" y="183769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01" y="170175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41" y="1478304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59" y="1540362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84" y="150119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49" y="1748549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99" y="2174383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68" y="1621886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26" y="1079322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06" y="177255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Freeform 45"/>
          <p:cNvSpPr>
            <a:spLocks noEditPoints="1"/>
          </p:cNvSpPr>
          <p:nvPr/>
        </p:nvSpPr>
        <p:spPr bwMode="auto">
          <a:xfrm>
            <a:off x="395536" y="1059582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11560" y="995700"/>
            <a:ext cx="30243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Увеличение лояльности клиентов</a:t>
            </a: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Создание удобного банковского продукта для пользователей поколений </a:t>
            </a:r>
            <a:r>
              <a:rPr lang="en-US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X,Y,Z</a:t>
            </a: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Мир, во всём мире</a:t>
            </a: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200"/>
              </a:spcAft>
            </a:pP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Повышение доступности услуг банков и партнерских организаций для клиентов микро-микро сегмента</a:t>
            </a: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9" name="Freeform 45"/>
          <p:cNvSpPr>
            <a:spLocks noEditPoints="1"/>
          </p:cNvSpPr>
          <p:nvPr/>
        </p:nvSpPr>
        <p:spPr bwMode="auto">
          <a:xfrm>
            <a:off x="344162" y="1627068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45"/>
          <p:cNvSpPr>
            <a:spLocks noEditPoints="1"/>
          </p:cNvSpPr>
          <p:nvPr/>
        </p:nvSpPr>
        <p:spPr bwMode="auto">
          <a:xfrm>
            <a:off x="395536" y="2442113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Freeform 45"/>
          <p:cNvSpPr>
            <a:spLocks noEditPoints="1"/>
          </p:cNvSpPr>
          <p:nvPr/>
        </p:nvSpPr>
        <p:spPr bwMode="auto">
          <a:xfrm>
            <a:off x="395535" y="3221977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5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5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5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5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5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5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5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5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5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5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75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 bwMode="auto">
          <a:xfrm flipV="1">
            <a:off x="428625" y="972056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803998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75" y="1179547"/>
            <a:ext cx="5288797" cy="2896245"/>
          </a:xfrm>
          <a:prstGeom prst="rect">
            <a:avLst/>
          </a:prstGeom>
        </p:spPr>
      </p:pic>
      <p:pic>
        <p:nvPicPr>
          <p:cNvPr id="4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83" y="3027552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43" y="2823182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31" y="246959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15" y="260918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2" y="235729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93" y="236206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98" y="2399232"/>
            <a:ext cx="504626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94" y="2796893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2" y="270574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10" y="227042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9" y="2588068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6" y="3079537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85" y="2722019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43" y="2343634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7" y="2900360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39" y="2517474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70" y="2735559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88" y="304709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0" y="3239697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52" y="2722934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6" y="3522361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00" y="310375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0" y="2880304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50" y="2988148"/>
            <a:ext cx="504626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2" y="3347440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32" y="358837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90" y="2493772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3" y="290319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33" y="3193796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15" y="3501883"/>
            <a:ext cx="268399" cy="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40" y="2631961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48" y="3150549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98" y="3576383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7" y="3023886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17" y="333497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08" y="197032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48" y="1746874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0" y="2454946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91" y="1769765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6" y="2017119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5" y="3671662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75" y="1890456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21" y="211760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01" y="1981659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41" y="1758210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59" y="1820268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84" y="1781101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49" y="2028455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99" y="2454289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68" y="1901792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26" y="1359228"/>
            <a:ext cx="18864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newdesignfile.com/postpic/2015/09/location-icon_352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06" y="2052463"/>
            <a:ext cx="385491" cy="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397943" y="431991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100% случаях перевод классических каналов в цифру, несёт в себе задачу минимизировать затраты на привлечении и сопровождении клиентов.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3431529" y="4295848"/>
            <a:ext cx="5328592" cy="0"/>
          </a:xfrm>
          <a:prstGeom prst="line">
            <a:avLst/>
          </a:prstGeom>
          <a:ln w="12700">
            <a:solidFill>
              <a:srgbClr val="CCD7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45"/>
          <p:cNvSpPr>
            <a:spLocks noEditPoints="1"/>
          </p:cNvSpPr>
          <p:nvPr/>
        </p:nvSpPr>
        <p:spPr bwMode="auto">
          <a:xfrm>
            <a:off x="395536" y="1339488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11560" y="1275606"/>
            <a:ext cx="30243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Рост конверсии при продаже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Использование счета                как основного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Комиссионный доход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Привязка клиента небанковскими </a:t>
            </a: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сервисами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3DA1C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Увеличение присутствия на рынке</a:t>
            </a:r>
            <a:endParaRPr lang="ru-RU" sz="1400" b="1" dirty="0" smtClean="0">
              <a:solidFill>
                <a:srgbClr val="3DA1C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8" name="Freeform 45"/>
          <p:cNvSpPr>
            <a:spLocks noEditPoints="1"/>
          </p:cNvSpPr>
          <p:nvPr/>
        </p:nvSpPr>
        <p:spPr bwMode="auto">
          <a:xfrm>
            <a:off x="395536" y="1699528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Freeform 45"/>
          <p:cNvSpPr>
            <a:spLocks noEditPoints="1"/>
          </p:cNvSpPr>
          <p:nvPr/>
        </p:nvSpPr>
        <p:spPr bwMode="auto">
          <a:xfrm>
            <a:off x="375475" y="2272694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45"/>
          <p:cNvSpPr>
            <a:spLocks noEditPoints="1"/>
          </p:cNvSpPr>
          <p:nvPr/>
        </p:nvSpPr>
        <p:spPr bwMode="auto">
          <a:xfrm>
            <a:off x="395536" y="2635632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Freeform 45"/>
          <p:cNvSpPr>
            <a:spLocks noEditPoints="1"/>
          </p:cNvSpPr>
          <p:nvPr/>
        </p:nvSpPr>
        <p:spPr bwMode="auto">
          <a:xfrm>
            <a:off x="395536" y="3248698"/>
            <a:ext cx="196903" cy="196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DA1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TextBox 60"/>
          <p:cNvSpPr txBox="1">
            <a:spLocks noChangeArrowheads="1"/>
          </p:cNvSpPr>
          <p:nvPr/>
        </p:nvSpPr>
        <p:spPr bwMode="auto">
          <a:xfrm>
            <a:off x="153528" y="50065"/>
            <a:ext cx="85293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это Тренд и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Хайп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котором строят карьеры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5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5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5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5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5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5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5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5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5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5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75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 bwMode="auto">
          <a:xfrm flipV="1">
            <a:off x="428625" y="692150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2841575" y="114827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 не работает?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91575" y="3193172"/>
            <a:ext cx="204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«Партнерские сервисы»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Shape 219"/>
          <p:cNvGrpSpPr/>
          <p:nvPr/>
        </p:nvGrpSpPr>
        <p:grpSpPr>
          <a:xfrm>
            <a:off x="5919052" y="3895465"/>
            <a:ext cx="1744474" cy="182311"/>
            <a:chOff x="3263225" y="3688050"/>
            <a:chExt cx="2428909" cy="225875"/>
          </a:xfrm>
        </p:grpSpPr>
        <p:pic>
          <p:nvPicPr>
            <p:cNvPr id="17" name="Shape 2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63225" y="3700957"/>
              <a:ext cx="225880" cy="20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2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47112" y="3688050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30998" y="3688050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14885" y="3700951"/>
              <a:ext cx="254670" cy="200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27561" y="3688050"/>
              <a:ext cx="196838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2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182406" y="3688050"/>
              <a:ext cx="138749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79161" y="3688050"/>
              <a:ext cx="212973" cy="22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Shape 227"/>
          <p:cNvGrpSpPr/>
          <p:nvPr/>
        </p:nvGrpSpPr>
        <p:grpSpPr>
          <a:xfrm>
            <a:off x="5919052" y="4234008"/>
            <a:ext cx="1721773" cy="192952"/>
            <a:chOff x="3384753" y="4068275"/>
            <a:chExt cx="2162510" cy="225875"/>
          </a:xfrm>
        </p:grpSpPr>
        <p:pic>
          <p:nvPicPr>
            <p:cNvPr id="26" name="Shape 22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84753" y="4068275"/>
              <a:ext cx="16780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22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10559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2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094446" y="4103771"/>
              <a:ext cx="301157" cy="154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23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53609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23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937496" y="4103770"/>
              <a:ext cx="225880" cy="154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23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321382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5724128" y="890649"/>
            <a:ext cx="20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Банк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575" y="2316474"/>
            <a:ext cx="204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Государственные ведомства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1575" y="2816626"/>
            <a:ext cx="2044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ADADAD"/>
                </a:solidFill>
                <a:latin typeface="Arial" charset="0"/>
                <a:ea typeface="Arial" charset="0"/>
                <a:cs typeface="Arial" charset="0"/>
              </a:rPr>
              <a:t>ФНС, ПФР, ФСС, Росстат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592" y="1876777"/>
            <a:ext cx="20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Предприниматель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17" y="1279398"/>
            <a:ext cx="697299" cy="6688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8" y="1502368"/>
            <a:ext cx="464841" cy="4458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84" y="1502368"/>
            <a:ext cx="464841" cy="4458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2581" y="2322936"/>
            <a:ext cx="728734" cy="86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 bwMode="auto">
          <a:xfrm flipV="1">
            <a:off x="428625" y="692150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2897214" y="125139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 не работает?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60443" y="2196146"/>
            <a:ext cx="204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«Партнерские сервисы»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Shape 219"/>
          <p:cNvGrpSpPr/>
          <p:nvPr/>
        </p:nvGrpSpPr>
        <p:grpSpPr>
          <a:xfrm>
            <a:off x="6187920" y="2898439"/>
            <a:ext cx="1744474" cy="182311"/>
            <a:chOff x="3263225" y="3688050"/>
            <a:chExt cx="2428909" cy="225875"/>
          </a:xfrm>
        </p:grpSpPr>
        <p:pic>
          <p:nvPicPr>
            <p:cNvPr id="17" name="Shape 2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63225" y="3700957"/>
              <a:ext cx="225880" cy="20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2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47112" y="3688050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30998" y="3688050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14885" y="3700951"/>
              <a:ext cx="254670" cy="200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27561" y="3688050"/>
              <a:ext cx="196838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2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182406" y="3688050"/>
              <a:ext cx="138749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79161" y="3688050"/>
              <a:ext cx="212973" cy="22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Shape 227"/>
          <p:cNvGrpSpPr/>
          <p:nvPr/>
        </p:nvGrpSpPr>
        <p:grpSpPr>
          <a:xfrm>
            <a:off x="6187920" y="3236982"/>
            <a:ext cx="1721773" cy="192952"/>
            <a:chOff x="3384753" y="4068275"/>
            <a:chExt cx="2162510" cy="225875"/>
          </a:xfrm>
        </p:grpSpPr>
        <p:pic>
          <p:nvPicPr>
            <p:cNvPr id="26" name="Shape 22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84753" y="4068275"/>
              <a:ext cx="16780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22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10559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2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094446" y="4103771"/>
              <a:ext cx="301157" cy="154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23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53609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23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937496" y="4103770"/>
              <a:ext cx="225880" cy="154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23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321382" y="4068275"/>
              <a:ext cx="225880" cy="22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6060443" y="884723"/>
            <a:ext cx="20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Банк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493" y="3674742"/>
            <a:ext cx="204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Государственные ведомства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493" y="4174894"/>
            <a:ext cx="2044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ADADAD"/>
                </a:solidFill>
                <a:latin typeface="Arial" charset="0"/>
                <a:ea typeface="Arial" charset="0"/>
                <a:cs typeface="Arial" charset="0"/>
              </a:rPr>
              <a:t>ФНС, ПФР, ФСС, Росстат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6422" y="1245556"/>
            <a:ext cx="20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Предприниматель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90" y="1254706"/>
            <a:ext cx="697299" cy="6688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91" y="1477676"/>
            <a:ext cx="464841" cy="4458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57" y="1477676"/>
            <a:ext cx="464841" cy="4458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411" y="1691715"/>
            <a:ext cx="728734" cy="8605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943626" y="1870842"/>
            <a:ext cx="204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Банковские регламенты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3788" y="869891"/>
            <a:ext cx="204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charset="0"/>
                <a:ea typeface="Arial" charset="0"/>
                <a:cs typeface="Arial" charset="0"/>
              </a:rPr>
              <a:t>Миллион бумаг и процедур идентификации </a:t>
            </a:r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«на входе»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3788" y="2457756"/>
            <a:ext cx="2044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charset="0"/>
                <a:ea typeface="Arial" charset="0"/>
                <a:cs typeface="Arial" charset="0"/>
              </a:rPr>
              <a:t>«Криворукий» КЦ/ выездные менеджеры</a:t>
            </a:r>
            <a:endParaRPr lang="ru-RU" sz="1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5988" y="3368513"/>
            <a:ext cx="351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Война – </a:t>
            </a:r>
            <a:r>
              <a:rPr lang="ru-RU" b="1" dirty="0" err="1" smtClean="0">
                <a:latin typeface="Arial" charset="0"/>
                <a:ea typeface="Arial" charset="0"/>
                <a:cs typeface="Arial" charset="0"/>
              </a:rPr>
              <a:t>Комплаенс</a:t>
            </a:r>
            <a:r>
              <a:rPr lang="ru-RU" b="1" dirty="0" err="1" smtClean="0">
                <a:latin typeface="Arial" charset="0"/>
                <a:ea typeface="Arial" charset="0"/>
                <a:cs typeface="Arial" charset="0"/>
              </a:rPr>
              <a:t>а</a:t>
            </a: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VS</a:t>
            </a: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 Бизнес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VS</a:t>
            </a: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 «</a:t>
            </a:r>
            <a:r>
              <a:rPr lang="ru-RU" b="1" dirty="0" err="1" smtClean="0">
                <a:latin typeface="Arial" charset="0"/>
                <a:ea typeface="Arial" charset="0"/>
                <a:cs typeface="Arial" charset="0"/>
              </a:rPr>
              <a:t>Диджитал</a:t>
            </a:r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 подразделения» </a:t>
            </a:r>
            <a:endParaRPr lang="ru-RU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 bwMode="auto">
          <a:xfrm flipV="1">
            <a:off x="428625" y="692150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3059832" y="204191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Почему не работает?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76344" y="1571658"/>
            <a:ext cx="805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Реальность - Как бы красиво не был упакован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Front</a:t>
            </a:r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Back-end </a:t>
            </a:r>
            <a:r>
              <a:rPr lang="ru-RU" sz="2400" b="1" dirty="0" smtClean="0">
                <a:latin typeface="Arial" charset="0"/>
                <a:ea typeface="Arial" charset="0"/>
                <a:cs typeface="Arial" charset="0"/>
              </a:rPr>
              <a:t>всегда с проблемами</a:t>
            </a:r>
            <a:endParaRPr lang="ru-RU" sz="24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2148746" y="3147814"/>
            <a:ext cx="4913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99%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случаев проблема не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0"/>
          <p:cNvSpPr txBox="1">
            <a:spLocks noChangeArrowheads="1"/>
          </p:cNvSpPr>
          <p:nvPr/>
        </p:nvSpPr>
        <p:spPr bwMode="auto">
          <a:xfrm>
            <a:off x="323528" y="149225"/>
            <a:ext cx="8247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2400" dirty="0"/>
              <a:t>«Прозрачность ведения бизнеса – необходимое условие цифровой трансформации»</a:t>
            </a:r>
            <a:endParaRPr lang="en-US" sz="2400" dirty="0"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792680"/>
            <a:ext cx="77985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60"/>
          <p:cNvSpPr txBox="1">
            <a:spLocks noChangeArrowheads="1"/>
          </p:cNvSpPr>
          <p:nvPr/>
        </p:nvSpPr>
        <p:spPr bwMode="auto">
          <a:xfrm>
            <a:off x="300320" y="1288019"/>
            <a:ext cx="82470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1 -  Единый прозрачный процесс внутри банка, от сбора </a:t>
            </a:r>
            <a:r>
              <a:rPr lang="ru-RU" dirty="0" err="1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лидов</a:t>
            </a:r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 до закрытия р/счета клиента; </a:t>
            </a:r>
          </a:p>
          <a:p>
            <a:pPr lvl="0"/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2 – Все внедрённые продукты от партнеров, должны вести к единой цели (Пример: внедрение бухгалтерии = упрощение процедуры кредитования);</a:t>
            </a:r>
          </a:p>
          <a:p>
            <a:pPr lvl="0"/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3 – Взаимодействие клиентских сервисов и внутренних служб банка синхронизировано (Пример: </a:t>
            </a:r>
            <a:r>
              <a:rPr lang="en-US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AML </a:t>
            </a:r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сервисы и службы внутреннего </a:t>
            </a:r>
            <a:r>
              <a:rPr lang="ru-RU" dirty="0" err="1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комплаенса</a:t>
            </a:r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);</a:t>
            </a:r>
          </a:p>
          <a:p>
            <a:pPr lvl="0"/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4  - «Дружить с партнерами» надо не только «витрины» но и </a:t>
            </a:r>
            <a:r>
              <a:rPr lang="ru-RU" dirty="0" err="1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Биллинг</a:t>
            </a:r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, </a:t>
            </a:r>
            <a:r>
              <a:rPr lang="en-US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CRM</a:t>
            </a:r>
            <a:r>
              <a:rPr lang="ru-RU" dirty="0" smtClean="0">
                <a:latin typeface="Arial" pitchFamily="34" charset="0"/>
                <a:ea typeface="Roboto"/>
                <a:cs typeface="Arial" pitchFamily="34" charset="0"/>
                <a:sym typeface="Roboto"/>
              </a:rPr>
              <a:t>, Телефонию, Тарифы (Дело не просто в доходе, а в возможности использования информации от партнера для принятия внутренних решений в банке).</a:t>
            </a:r>
            <a:endParaRPr lang="en-US" dirty="0"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sp>
        <p:nvSpPr>
          <p:cNvPr id="31" name="Прямоугольник 30">
            <a:extLst/>
          </p:cNvPr>
          <p:cNvSpPr/>
          <p:nvPr/>
        </p:nvSpPr>
        <p:spPr bwMode="auto">
          <a:xfrm flipV="1">
            <a:off x="427121" y="1078231"/>
            <a:ext cx="8353425" cy="25400"/>
          </a:xfrm>
          <a:prstGeom prst="rect">
            <a:avLst/>
          </a:prstGeom>
          <a:solidFill>
            <a:srgbClr val="3DA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DB3E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</TotalTime>
  <Words>332</Words>
  <Application>Microsoft Office PowerPoint</Application>
  <PresentationFormat>Экран (16:9)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FontAwesome</vt:lpstr>
      <vt:lpstr>MS PGothic</vt:lpstr>
      <vt:lpstr>Open Sans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Антон Антон</cp:lastModifiedBy>
  <cp:revision>130</cp:revision>
  <dcterms:created xsi:type="dcterms:W3CDTF">2017-12-05T10:51:10Z</dcterms:created>
  <dcterms:modified xsi:type="dcterms:W3CDTF">2019-10-30T04:12:28Z</dcterms:modified>
</cp:coreProperties>
</file>